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75" d="100"/>
        <a:sy n="75"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A15C962-AA61-4234-822A-3F57F3E0D5F4}" type="datetimeFigureOut">
              <a:rPr lang="fr-FR" smtClean="0"/>
              <a:pPr/>
              <a:t>30/05/2019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4B8804-0788-49E4-82B6-E5A42CAF937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A15C962-AA61-4234-822A-3F57F3E0D5F4}" type="datetimeFigureOut">
              <a:rPr lang="fr-FR" smtClean="0"/>
              <a:pPr/>
              <a:t>30/05/2019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4B8804-0788-49E4-82B6-E5A42CAF937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A15C962-AA61-4234-822A-3F57F3E0D5F4}" type="datetimeFigureOut">
              <a:rPr lang="fr-FR" smtClean="0"/>
              <a:pPr/>
              <a:t>30/05/2019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4B8804-0788-49E4-82B6-E5A42CAF937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A15C962-AA61-4234-822A-3F57F3E0D5F4}" type="datetimeFigureOut">
              <a:rPr lang="fr-FR" smtClean="0"/>
              <a:pPr/>
              <a:t>30/05/2019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4B8804-0788-49E4-82B6-E5A42CAF937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A15C962-AA61-4234-822A-3F57F3E0D5F4}" type="datetimeFigureOut">
              <a:rPr lang="fr-FR" smtClean="0"/>
              <a:pPr/>
              <a:t>30/05/2019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4B8804-0788-49E4-82B6-E5A42CAF937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A15C962-AA61-4234-822A-3F57F3E0D5F4}" type="datetimeFigureOut">
              <a:rPr lang="fr-FR" smtClean="0"/>
              <a:pPr/>
              <a:t>30/05/2019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4B8804-0788-49E4-82B6-E5A42CAF937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A15C962-AA61-4234-822A-3F57F3E0D5F4}" type="datetimeFigureOut">
              <a:rPr lang="fr-FR" smtClean="0"/>
              <a:pPr/>
              <a:t>30/05/2019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4B8804-0788-49E4-82B6-E5A42CAF937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A15C962-AA61-4234-822A-3F57F3E0D5F4}" type="datetimeFigureOut">
              <a:rPr lang="fr-FR" smtClean="0"/>
              <a:pPr/>
              <a:t>30/05/2019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4B8804-0788-49E4-82B6-E5A42CAF937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15C962-AA61-4234-822A-3F57F3E0D5F4}" type="datetimeFigureOut">
              <a:rPr lang="fr-FR" smtClean="0"/>
              <a:pPr/>
              <a:t>30/05/2019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4B8804-0788-49E4-82B6-E5A42CAF937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A15C962-AA61-4234-822A-3F57F3E0D5F4}" type="datetimeFigureOut">
              <a:rPr lang="fr-FR" smtClean="0"/>
              <a:pPr/>
              <a:t>30/05/2019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4B8804-0788-49E4-82B6-E5A42CAF937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A15C962-AA61-4234-822A-3F57F3E0D5F4}" type="datetimeFigureOut">
              <a:rPr lang="fr-FR" smtClean="0"/>
              <a:pPr/>
              <a:t>30/05/2019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4B8804-0788-49E4-82B6-E5A42CAF937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5C962-AA61-4234-822A-3F57F3E0D5F4}" type="datetimeFigureOut">
              <a:rPr lang="fr-FR" smtClean="0"/>
              <a:pPr/>
              <a:t>30/05/2019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B8804-0788-49E4-82B6-E5A42CAF937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2160239"/>
          </a:xfrm>
        </p:spPr>
        <p:txBody>
          <a:bodyPr/>
          <a:lstStyle/>
          <a:p>
            <a:r>
              <a:rPr lang="fr-FR" u="sng" dirty="0" smtClean="0">
                <a:latin typeface="Arial Black" pitchFamily="34" charset="0"/>
              </a:rPr>
              <a:t>JEUDI 30 MAI 2019</a:t>
            </a:r>
            <a:endParaRPr lang="fr-FR" u="sng" dirty="0">
              <a:latin typeface="Arial Black" pitchFamily="34" charset="0"/>
            </a:endParaRPr>
          </a:p>
        </p:txBody>
      </p:sp>
      <p:sp>
        <p:nvSpPr>
          <p:cNvPr id="3" name="Sous-titre 2"/>
          <p:cNvSpPr>
            <a:spLocks noGrp="1"/>
          </p:cNvSpPr>
          <p:nvPr>
            <p:ph type="subTitle" idx="1"/>
          </p:nvPr>
        </p:nvSpPr>
        <p:spPr/>
        <p:txBody>
          <a:bodyPr>
            <a:normAutofit/>
          </a:bodyPr>
          <a:lstStyle/>
          <a:p>
            <a:r>
              <a:rPr lang="fr-FR" sz="3600" dirty="0" smtClean="0">
                <a:solidFill>
                  <a:srgbClr val="7030A0"/>
                </a:solidFill>
                <a:latin typeface="Arial Black" pitchFamily="34" charset="0"/>
              </a:rPr>
              <a:t>ASSEMBLEE GENERALE</a:t>
            </a:r>
            <a:endParaRPr lang="fr-FR" sz="3600" dirty="0">
              <a:solidFill>
                <a:srgbClr val="7030A0"/>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u="sng" dirty="0" smtClean="0">
                <a:solidFill>
                  <a:srgbClr val="0070C0"/>
                </a:solidFill>
              </a:rPr>
              <a:t>Quelques points forts du 2</a:t>
            </a:r>
            <a:r>
              <a:rPr lang="fr-FR" sz="3600" b="1" u="sng" baseline="30000" dirty="0" smtClean="0">
                <a:solidFill>
                  <a:srgbClr val="0070C0"/>
                </a:solidFill>
              </a:rPr>
              <a:t>ème</a:t>
            </a:r>
            <a:r>
              <a:rPr lang="fr-FR" sz="3600" b="1" u="sng" dirty="0" smtClean="0">
                <a:solidFill>
                  <a:srgbClr val="0070C0"/>
                </a:solidFill>
              </a:rPr>
              <a:t> trimestre</a:t>
            </a:r>
            <a:endParaRPr lang="fr-FR" sz="3600" b="1" u="sng" dirty="0">
              <a:solidFill>
                <a:srgbClr val="0070C0"/>
              </a:solidFill>
            </a:endParaRPr>
          </a:p>
        </p:txBody>
      </p:sp>
      <p:sp>
        <p:nvSpPr>
          <p:cNvPr id="3" name="Espace réservé du contenu 2"/>
          <p:cNvSpPr>
            <a:spLocks noGrp="1"/>
          </p:cNvSpPr>
          <p:nvPr>
            <p:ph idx="1"/>
          </p:nvPr>
        </p:nvSpPr>
        <p:spPr>
          <a:xfrm>
            <a:off x="467544" y="1196752"/>
            <a:ext cx="8229600" cy="5184576"/>
          </a:xfrm>
        </p:spPr>
        <p:txBody>
          <a:bodyPr>
            <a:normAutofit fontScale="92500" lnSpcReduction="10000"/>
          </a:bodyPr>
          <a:lstStyle/>
          <a:p>
            <a:endParaRPr lang="fr-FR" b="1" dirty="0" smtClean="0"/>
          </a:p>
          <a:p>
            <a:pPr>
              <a:buNone/>
            </a:pPr>
            <a:r>
              <a:rPr lang="fr-FR" sz="3900" b="1" dirty="0" smtClean="0">
                <a:solidFill>
                  <a:srgbClr val="7030A0"/>
                </a:solidFill>
                <a:latin typeface="Arial" pitchFamily="34" charset="0"/>
                <a:cs typeface="Arial" pitchFamily="34" charset="0"/>
              </a:rPr>
              <a:t>            Au C.A. du 14 mars :</a:t>
            </a:r>
          </a:p>
          <a:p>
            <a:pPr>
              <a:buNone/>
            </a:pPr>
            <a:endParaRPr lang="fr-FR" b="1" dirty="0" smtClean="0"/>
          </a:p>
          <a:p>
            <a:pPr>
              <a:buNone/>
            </a:pPr>
            <a:r>
              <a:rPr lang="fr-FR" b="1" dirty="0" smtClean="0"/>
              <a:t>-    Présentation à tous les membres de Timothée, jeune ADB, qui a accepté de devenir membre. Nous espérons qu’il sera suivi par beaucoup d’autres...</a:t>
            </a:r>
          </a:p>
          <a:p>
            <a:pPr>
              <a:buFontTx/>
              <a:buChar char="-"/>
            </a:pPr>
            <a:endParaRPr lang="fr-FR" b="1" dirty="0" smtClean="0"/>
          </a:p>
          <a:p>
            <a:pPr>
              <a:buFontTx/>
              <a:buChar char="-"/>
            </a:pPr>
            <a:r>
              <a:rPr lang="fr-FR" b="1" dirty="0" smtClean="0"/>
              <a:t>Pendant le repas, retour sur les événements du </a:t>
            </a:r>
            <a:r>
              <a:rPr lang="fr-FR" b="1" dirty="0"/>
              <a:t>1</a:t>
            </a:r>
            <a:r>
              <a:rPr lang="fr-FR" b="1" dirty="0" smtClean="0"/>
              <a:t>er trimestre, sur le journal et sur la préparation de l’A.G.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u="sng" dirty="0" smtClean="0">
                <a:solidFill>
                  <a:srgbClr val="0070C0"/>
                </a:solidFill>
                <a:latin typeface="Arial" pitchFamily="34" charset="0"/>
                <a:cs typeface="Arial" pitchFamily="34" charset="0"/>
              </a:rPr>
              <a:t>Quelques points forts du 2</a:t>
            </a:r>
            <a:r>
              <a:rPr lang="fr-FR" sz="3200" b="1" u="sng" baseline="30000" dirty="0" smtClean="0">
                <a:solidFill>
                  <a:srgbClr val="0070C0"/>
                </a:solidFill>
                <a:latin typeface="Arial" pitchFamily="34" charset="0"/>
                <a:cs typeface="Arial" pitchFamily="34" charset="0"/>
              </a:rPr>
              <a:t>e</a:t>
            </a:r>
            <a:r>
              <a:rPr lang="fr-FR" sz="3200" b="1" u="sng" dirty="0" smtClean="0">
                <a:solidFill>
                  <a:srgbClr val="0070C0"/>
                </a:solidFill>
                <a:latin typeface="Arial" pitchFamily="34" charset="0"/>
                <a:cs typeface="Arial" pitchFamily="34" charset="0"/>
              </a:rPr>
              <a:t> trimestre</a:t>
            </a:r>
            <a:endParaRPr lang="fr-FR" sz="3200" b="1" u="sng" dirty="0">
              <a:solidFill>
                <a:srgbClr val="0070C0"/>
              </a:solidFill>
              <a:latin typeface="Arial" pitchFamily="34" charset="0"/>
              <a:cs typeface="Arial" pitchFamily="34" charset="0"/>
            </a:endParaRPr>
          </a:p>
        </p:txBody>
      </p:sp>
      <p:sp>
        <p:nvSpPr>
          <p:cNvPr id="3" name="Espace réservé du contenu 2"/>
          <p:cNvSpPr>
            <a:spLocks noGrp="1"/>
          </p:cNvSpPr>
          <p:nvPr>
            <p:ph idx="1"/>
          </p:nvPr>
        </p:nvSpPr>
        <p:spPr/>
        <p:txBody>
          <a:bodyPr/>
          <a:lstStyle/>
          <a:p>
            <a:pPr>
              <a:buNone/>
            </a:pPr>
            <a:r>
              <a:rPr lang="fr-FR" b="1" dirty="0" smtClean="0"/>
              <a:t> - A 20h30 petit intermède avec un concert à l’atelier de menuiserie pour écouter le groupe </a:t>
            </a:r>
            <a:r>
              <a:rPr lang="fr-FR" b="1" i="1" dirty="0" smtClean="0"/>
              <a:t>«Dissonances» </a:t>
            </a:r>
            <a:r>
              <a:rPr lang="fr-FR" b="1" dirty="0" smtClean="0"/>
              <a:t>qui a été apprécié.</a:t>
            </a:r>
          </a:p>
          <a:p>
            <a:pPr>
              <a:buNone/>
            </a:pPr>
            <a:r>
              <a:rPr lang="fr-FR" b="1" dirty="0"/>
              <a:t> </a:t>
            </a:r>
            <a:endParaRPr lang="fr-FR" b="1" dirty="0" smtClean="0"/>
          </a:p>
          <a:p>
            <a:pPr>
              <a:buNone/>
            </a:pPr>
            <a:r>
              <a:rPr lang="fr-FR" b="1" dirty="0" smtClean="0"/>
              <a:t>- Reprise de la réunion avec Jean-Michel qui suit quotidiennement le site des ADB avec d’ailleurs de nombreuses offres d’emploi. Merci Jean-Michel !</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u="sng" dirty="0" smtClean="0">
                <a:solidFill>
                  <a:srgbClr val="0070C0"/>
                </a:solidFill>
              </a:rPr>
              <a:t>Quelques points forts du 2</a:t>
            </a:r>
            <a:r>
              <a:rPr lang="fr-FR" sz="3600" b="1" u="sng" baseline="30000" dirty="0" smtClean="0">
                <a:solidFill>
                  <a:srgbClr val="0070C0"/>
                </a:solidFill>
              </a:rPr>
              <a:t>ème</a:t>
            </a:r>
            <a:r>
              <a:rPr lang="fr-FR" sz="3600" b="1" u="sng" dirty="0" smtClean="0">
                <a:solidFill>
                  <a:srgbClr val="0070C0"/>
                </a:solidFill>
              </a:rPr>
              <a:t> trimestre</a:t>
            </a:r>
            <a:endParaRPr lang="fr-FR" sz="3600" b="1" u="sng" dirty="0">
              <a:solidFill>
                <a:srgbClr val="0070C0"/>
              </a:solidFill>
            </a:endParaRPr>
          </a:p>
        </p:txBody>
      </p:sp>
      <p:sp>
        <p:nvSpPr>
          <p:cNvPr id="3" name="Espace réservé du contenu 2"/>
          <p:cNvSpPr>
            <a:spLocks noGrp="1"/>
          </p:cNvSpPr>
          <p:nvPr>
            <p:ph idx="1"/>
          </p:nvPr>
        </p:nvSpPr>
        <p:spPr/>
        <p:txBody>
          <a:bodyPr/>
          <a:lstStyle/>
          <a:p>
            <a:r>
              <a:rPr lang="fr-FR" b="1" dirty="0" smtClean="0">
                <a:solidFill>
                  <a:schemeClr val="accent2">
                    <a:lumMod val="75000"/>
                  </a:schemeClr>
                </a:solidFill>
              </a:rPr>
              <a:t>Plusieurs ADB ont participé, avec  plus de 40 jeunes :</a:t>
            </a:r>
          </a:p>
          <a:p>
            <a:r>
              <a:rPr lang="fr-FR" b="1" dirty="0" smtClean="0"/>
              <a:t> à la collecte de la Banque Alimentaire du 29 mars 2019.</a:t>
            </a:r>
          </a:p>
          <a:p>
            <a:r>
              <a:rPr lang="fr-FR" b="1" dirty="0" smtClean="0"/>
              <a:t>Aux temps de partage avec les migrants</a:t>
            </a:r>
          </a:p>
          <a:p>
            <a:pPr>
              <a:buNone/>
            </a:pPr>
            <a:r>
              <a:rPr lang="fr-FR" b="1" dirty="0"/>
              <a:t> </a:t>
            </a:r>
            <a:r>
              <a:rPr lang="fr-FR" b="1" dirty="0" smtClean="0"/>
              <a:t>   </a:t>
            </a:r>
            <a:r>
              <a:rPr lang="fr-FR" b="1" dirty="0" smtClean="0">
                <a:solidFill>
                  <a:schemeClr val="accent2">
                    <a:lumMod val="75000"/>
                  </a:schemeClr>
                </a:solidFill>
              </a:rPr>
              <a:t>Un grand merci aux jeunes, ils ont été formidables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solidFill>
                  <a:srgbClr val="0070C0"/>
                </a:solidFill>
              </a:rPr>
              <a:t>Autres événements marquants </a:t>
            </a:r>
            <a:endParaRPr lang="fr-FR" b="1" u="sng" dirty="0">
              <a:solidFill>
                <a:srgbClr val="0070C0"/>
              </a:solidFill>
            </a:endParaRPr>
          </a:p>
        </p:txBody>
      </p:sp>
      <p:sp>
        <p:nvSpPr>
          <p:cNvPr id="3" name="Espace réservé du contenu 2"/>
          <p:cNvSpPr>
            <a:spLocks noGrp="1"/>
          </p:cNvSpPr>
          <p:nvPr>
            <p:ph idx="1"/>
          </p:nvPr>
        </p:nvSpPr>
        <p:spPr/>
        <p:txBody>
          <a:bodyPr>
            <a:normAutofit fontScale="92500" lnSpcReduction="10000"/>
          </a:bodyPr>
          <a:lstStyle/>
          <a:p>
            <a:r>
              <a:rPr lang="fr-FR" b="1" dirty="0" smtClean="0"/>
              <a:t>La </a:t>
            </a:r>
            <a:r>
              <a:rPr lang="fr-FR" b="1" dirty="0" smtClean="0">
                <a:solidFill>
                  <a:schemeClr val="accent3">
                    <a:lumMod val="75000"/>
                  </a:schemeClr>
                </a:solidFill>
              </a:rPr>
              <a:t>«Plateforme Don Bosco»</a:t>
            </a:r>
          </a:p>
          <a:p>
            <a:r>
              <a:rPr lang="fr-FR" b="1" dirty="0" smtClean="0"/>
              <a:t>La parution d’un livre </a:t>
            </a:r>
            <a:r>
              <a:rPr lang="fr-FR" b="1" dirty="0" smtClean="0">
                <a:solidFill>
                  <a:schemeClr val="accent3">
                    <a:lumMod val="75000"/>
                  </a:schemeClr>
                </a:solidFill>
              </a:rPr>
              <a:t>«</a:t>
            </a:r>
            <a:r>
              <a:rPr lang="fr-FR" b="1" i="1" dirty="0" smtClean="0">
                <a:solidFill>
                  <a:schemeClr val="accent3">
                    <a:lumMod val="75000"/>
                  </a:schemeClr>
                </a:solidFill>
              </a:rPr>
              <a:t>S’épanouir en lycée pro</a:t>
            </a:r>
            <a:r>
              <a:rPr lang="fr-FR" b="1" dirty="0" smtClean="0">
                <a:solidFill>
                  <a:schemeClr val="accent3">
                    <a:lumMod val="75000"/>
                  </a:schemeClr>
                </a:solidFill>
              </a:rPr>
              <a:t>» </a:t>
            </a:r>
            <a:r>
              <a:rPr lang="fr-FR" b="1" dirty="0" smtClean="0"/>
              <a:t>coécrit par une dizaine d’adultes de l’Institut, dont plusieurs ADB, sous la direction du Père </a:t>
            </a:r>
            <a:r>
              <a:rPr lang="fr-FR" b="1" dirty="0" err="1" smtClean="0"/>
              <a:t>Petitclerc</a:t>
            </a:r>
            <a:r>
              <a:rPr lang="fr-FR" b="1" dirty="0" smtClean="0"/>
              <a:t>.</a:t>
            </a:r>
          </a:p>
          <a:p>
            <a:r>
              <a:rPr lang="fr-FR" b="1" dirty="0" smtClean="0"/>
              <a:t>La Marche de l’Espérance de l’Hospitalité Diocésaine à laquelle ont participé 3 ADB.</a:t>
            </a:r>
          </a:p>
          <a:p>
            <a:r>
              <a:rPr lang="fr-FR" b="1" dirty="0" smtClean="0"/>
              <a:t>En juin dernier, la première communion de 2 ados de l’Institut entourés de leurs familles, de leurs copains et des ADB.</a:t>
            </a:r>
            <a:endParaRPr lang="fr-F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p:cNvPicPr>
          <p:nvPr>
            <p:ph idx="1"/>
          </p:nvPr>
        </p:nvPicPr>
        <p:blipFill>
          <a:blip r:embed="rId2" cstate="print"/>
          <a:srcRect/>
          <a:stretch>
            <a:fillRect/>
          </a:stretch>
        </p:blipFill>
        <p:spPr bwMode="auto">
          <a:xfrm>
            <a:off x="2555776" y="1628800"/>
            <a:ext cx="3240360" cy="36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228998"/>
          </a:xfrm>
        </p:spPr>
        <p:txBody>
          <a:bodyPr>
            <a:normAutofit/>
          </a:bodyPr>
          <a:lstStyle/>
          <a:p>
            <a:r>
              <a:rPr lang="fr-FR" sz="3600" u="sng" dirty="0" smtClean="0">
                <a:solidFill>
                  <a:srgbClr val="7030A0"/>
                </a:solidFill>
                <a:latin typeface="Arial Black" pitchFamily="34" charset="0"/>
              </a:rPr>
              <a:t>RAPPORT MORAL</a:t>
            </a:r>
            <a:endParaRPr lang="fr-FR" sz="3600" u="sng" dirty="0">
              <a:solidFill>
                <a:srgbClr val="7030A0"/>
              </a:solidFill>
              <a:latin typeface="Arial Black" pitchFamily="34" charset="0"/>
            </a:endParaRPr>
          </a:p>
        </p:txBody>
      </p:sp>
      <p:sp>
        <p:nvSpPr>
          <p:cNvPr id="3" name="Espace réservé du contenu 2"/>
          <p:cNvSpPr>
            <a:spLocks noGrp="1"/>
          </p:cNvSpPr>
          <p:nvPr>
            <p:ph idx="1"/>
          </p:nvPr>
        </p:nvSpPr>
        <p:spPr>
          <a:xfrm>
            <a:off x="457200" y="1268760"/>
            <a:ext cx="8229600" cy="4857403"/>
          </a:xfrm>
        </p:spPr>
        <p:txBody>
          <a:bodyPr>
            <a:noAutofit/>
          </a:bodyPr>
          <a:lstStyle/>
          <a:p>
            <a:r>
              <a:rPr lang="fr-FR" sz="3600" b="1" dirty="0" smtClean="0">
                <a:latin typeface="Arial" pitchFamily="34" charset="0"/>
                <a:cs typeface="Arial" pitchFamily="34" charset="0"/>
              </a:rPr>
              <a:t>Le bureau 8 membres) s’est réuni une fois par mois.</a:t>
            </a:r>
          </a:p>
          <a:p>
            <a:r>
              <a:rPr lang="fr-FR" sz="3600" b="1" dirty="0" smtClean="0">
                <a:latin typeface="Arial" pitchFamily="34" charset="0"/>
                <a:cs typeface="Arial" pitchFamily="34" charset="0"/>
              </a:rPr>
              <a:t>Le C. A .(18 membres) s’est réuni 1 fois en novembre 2018 et 1 fois en mars 2019.</a:t>
            </a:r>
          </a:p>
          <a:p>
            <a:r>
              <a:rPr lang="fr-FR" sz="3600" b="1" dirty="0">
                <a:latin typeface="Arial" pitchFamily="34" charset="0"/>
                <a:cs typeface="Arial" pitchFamily="34" charset="0"/>
              </a:rPr>
              <a:t>N</a:t>
            </a:r>
            <a:r>
              <a:rPr lang="fr-FR" sz="3600" b="1" dirty="0" smtClean="0">
                <a:latin typeface="Arial" pitchFamily="34" charset="0"/>
                <a:cs typeface="Arial" pitchFamily="34" charset="0"/>
              </a:rPr>
              <a:t>ous sommes toujours enchantés de la présence de M. GOUILLY et de Mme AUBREE à nos réunions du C.A.</a:t>
            </a:r>
            <a:endParaRPr lang="fr-FR" sz="3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endParaRPr lang="fr-FR" sz="3600" b="1" dirty="0" smtClean="0"/>
          </a:p>
          <a:p>
            <a:r>
              <a:rPr lang="fr-FR" sz="3600" b="1" dirty="0" smtClean="0"/>
              <a:t>Comme les années précédentes, les ADB ont été largement associés aux différentes manifestations qui ont marqué la vie de l’Institut.</a:t>
            </a:r>
            <a:endParaRPr lang="fr-FR"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rgbClr val="0070C0"/>
                </a:solidFill>
              </a:rPr>
              <a:t>Quelques points forts du 1</a:t>
            </a:r>
            <a:r>
              <a:rPr lang="fr-FR" b="1" u="sng" baseline="30000" dirty="0" smtClean="0">
                <a:solidFill>
                  <a:srgbClr val="0070C0"/>
                </a:solidFill>
              </a:rPr>
              <a:t>er</a:t>
            </a:r>
            <a:r>
              <a:rPr lang="fr-FR" b="1" u="sng" dirty="0" smtClean="0">
                <a:solidFill>
                  <a:srgbClr val="0070C0"/>
                </a:solidFill>
              </a:rPr>
              <a:t> trimestre</a:t>
            </a:r>
            <a:endParaRPr lang="fr-FR" b="1" u="sng" dirty="0">
              <a:solidFill>
                <a:srgbClr val="0070C0"/>
              </a:solidFill>
            </a:endParaRPr>
          </a:p>
        </p:txBody>
      </p:sp>
      <p:sp>
        <p:nvSpPr>
          <p:cNvPr id="3" name="Espace réservé du contenu 2"/>
          <p:cNvSpPr>
            <a:spLocks noGrp="1"/>
          </p:cNvSpPr>
          <p:nvPr>
            <p:ph idx="1"/>
          </p:nvPr>
        </p:nvSpPr>
        <p:spPr/>
        <p:txBody>
          <a:bodyPr>
            <a:normAutofit fontScale="62500" lnSpcReduction="20000"/>
          </a:bodyPr>
          <a:lstStyle/>
          <a:p>
            <a:endParaRPr lang="fr-FR" b="1" dirty="0" smtClean="0">
              <a:solidFill>
                <a:srgbClr val="7030A0"/>
              </a:solidFill>
            </a:endParaRPr>
          </a:p>
          <a:p>
            <a:pPr algn="ctr">
              <a:buNone/>
            </a:pPr>
            <a:r>
              <a:rPr lang="fr-FR" sz="5100" b="1" dirty="0" smtClean="0">
                <a:solidFill>
                  <a:srgbClr val="7030A0"/>
                </a:solidFill>
                <a:latin typeface="Arial" pitchFamily="34" charset="0"/>
                <a:cs typeface="Arial" pitchFamily="34" charset="0"/>
              </a:rPr>
              <a:t>Au C.A. du 8 novembre 2018 :</a:t>
            </a:r>
          </a:p>
          <a:p>
            <a:pPr>
              <a:buNone/>
            </a:pPr>
            <a:r>
              <a:rPr lang="fr-FR" sz="4200" b="1" dirty="0" smtClean="0">
                <a:solidFill>
                  <a:srgbClr val="7030A0"/>
                </a:solidFill>
                <a:latin typeface="Arial" pitchFamily="34" charset="0"/>
                <a:cs typeface="Arial" pitchFamily="34" charset="0"/>
              </a:rPr>
              <a:t> </a:t>
            </a:r>
          </a:p>
          <a:p>
            <a:pPr>
              <a:buNone/>
            </a:pPr>
            <a:r>
              <a:rPr lang="fr-FR" sz="4200" b="1" dirty="0" smtClean="0">
                <a:solidFill>
                  <a:srgbClr val="7030A0"/>
                </a:solidFill>
                <a:latin typeface="Arial" pitchFamily="34" charset="0"/>
                <a:cs typeface="Arial" pitchFamily="34" charset="0"/>
              </a:rPr>
              <a:t>    </a:t>
            </a:r>
            <a:r>
              <a:rPr lang="fr-FR" sz="4200" b="1" dirty="0" smtClean="0">
                <a:latin typeface="Arial" pitchFamily="34" charset="0"/>
                <a:cs typeface="Arial" pitchFamily="34" charset="0"/>
              </a:rPr>
              <a:t>Présentation par M. Gouilly et de Mme Aubrée de la rentrée avec près de 1400 élèves.</a:t>
            </a:r>
          </a:p>
          <a:p>
            <a:endParaRPr lang="fr-FR" sz="4200" b="1" dirty="0" smtClean="0">
              <a:latin typeface="Arial" pitchFamily="34" charset="0"/>
              <a:cs typeface="Arial" pitchFamily="34" charset="0"/>
            </a:endParaRPr>
          </a:p>
          <a:p>
            <a:r>
              <a:rPr lang="fr-FR" sz="4200" b="1" dirty="0" smtClean="0">
                <a:solidFill>
                  <a:schemeClr val="accent3">
                    <a:lumMod val="75000"/>
                  </a:schemeClr>
                </a:solidFill>
                <a:latin typeface="Arial" pitchFamily="34" charset="0"/>
                <a:cs typeface="Arial" pitchFamily="34" charset="0"/>
              </a:rPr>
              <a:t>Au niveau du L.A. :</a:t>
            </a:r>
          </a:p>
          <a:p>
            <a:pPr>
              <a:buNone/>
            </a:pPr>
            <a:r>
              <a:rPr lang="fr-FR" sz="4200" b="1" dirty="0" smtClean="0">
                <a:solidFill>
                  <a:schemeClr val="accent3">
                    <a:lumMod val="75000"/>
                  </a:schemeClr>
                </a:solidFill>
                <a:latin typeface="Arial" pitchFamily="34" charset="0"/>
                <a:cs typeface="Arial" pitchFamily="34" charset="0"/>
              </a:rPr>
              <a:t>    </a:t>
            </a:r>
            <a:r>
              <a:rPr lang="fr-FR" sz="4200" b="1" dirty="0" smtClean="0">
                <a:latin typeface="Arial" pitchFamily="34" charset="0"/>
                <a:cs typeface="Arial" pitchFamily="34" charset="0"/>
              </a:rPr>
              <a:t>L’intégration du site de St Gabriel </a:t>
            </a:r>
            <a:r>
              <a:rPr lang="fr-FR" sz="4200" b="1" dirty="0" err="1" smtClean="0">
                <a:latin typeface="Arial" pitchFamily="34" charset="0"/>
                <a:cs typeface="Arial" pitchFamily="34" charset="0"/>
              </a:rPr>
              <a:t>Brécy</a:t>
            </a:r>
            <a:r>
              <a:rPr lang="fr-FR" sz="4200" b="1" dirty="0" smtClean="0">
                <a:latin typeface="Arial" pitchFamily="34" charset="0"/>
                <a:cs typeface="Arial" pitchFamily="34" charset="0"/>
              </a:rPr>
              <a:t> s’est bien déroulée avec ses 60 élèves et l’ouverture d’un CAP Production Horticole.</a:t>
            </a:r>
            <a:endParaRPr lang="fr-FR" sz="4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229600" cy="1143000"/>
          </a:xfrm>
        </p:spPr>
        <p:txBody>
          <a:bodyPr>
            <a:normAutofit fontScale="90000"/>
          </a:bodyPr>
          <a:lstStyle/>
          <a:p>
            <a:r>
              <a:rPr lang="fr-FR" b="1" u="sng" dirty="0" smtClean="0">
                <a:solidFill>
                  <a:srgbClr val="0070C0"/>
                </a:solidFill>
              </a:rPr>
              <a:t>Quelques points forts du 1</a:t>
            </a:r>
            <a:r>
              <a:rPr lang="fr-FR" b="1" u="sng" baseline="30000" dirty="0" smtClean="0">
                <a:solidFill>
                  <a:srgbClr val="0070C0"/>
                </a:solidFill>
              </a:rPr>
              <a:t>er</a:t>
            </a:r>
            <a:r>
              <a:rPr lang="fr-FR" b="1" u="sng" dirty="0" smtClean="0">
                <a:solidFill>
                  <a:srgbClr val="0070C0"/>
                </a:solidFill>
              </a:rPr>
              <a:t> trimestre</a:t>
            </a:r>
            <a:endParaRPr lang="fr-FR" b="1" u="sng" dirty="0">
              <a:solidFill>
                <a:srgbClr val="0070C0"/>
              </a:solidFill>
            </a:endParaRPr>
          </a:p>
        </p:txBody>
      </p:sp>
      <p:sp>
        <p:nvSpPr>
          <p:cNvPr id="3" name="Espace réservé du contenu 2"/>
          <p:cNvSpPr>
            <a:spLocks noGrp="1"/>
          </p:cNvSpPr>
          <p:nvPr>
            <p:ph idx="1"/>
          </p:nvPr>
        </p:nvSpPr>
        <p:spPr/>
        <p:txBody>
          <a:bodyPr>
            <a:normAutofit fontScale="77500" lnSpcReduction="20000"/>
          </a:bodyPr>
          <a:lstStyle/>
          <a:p>
            <a:pPr>
              <a:buNone/>
            </a:pPr>
            <a:r>
              <a:rPr lang="fr-FR" sz="3900" b="1" dirty="0" smtClean="0">
                <a:solidFill>
                  <a:schemeClr val="accent3">
                    <a:lumMod val="75000"/>
                  </a:schemeClr>
                </a:solidFill>
                <a:latin typeface="Arial" pitchFamily="34" charset="0"/>
                <a:cs typeface="Arial" pitchFamily="34" charset="0"/>
              </a:rPr>
              <a:t>Au niveau L.T : </a:t>
            </a:r>
          </a:p>
          <a:p>
            <a:pPr>
              <a:buNone/>
            </a:pPr>
            <a:r>
              <a:rPr lang="fr-FR" sz="3900" b="1" dirty="0">
                <a:latin typeface="Arial" pitchFamily="34" charset="0"/>
                <a:cs typeface="Arial" pitchFamily="34" charset="0"/>
              </a:rPr>
              <a:t> </a:t>
            </a:r>
            <a:r>
              <a:rPr lang="fr-FR" sz="3900" b="1" dirty="0" smtClean="0">
                <a:latin typeface="Arial" pitchFamily="34" charset="0"/>
                <a:cs typeface="Arial" pitchFamily="34" charset="0"/>
              </a:rPr>
              <a:t>- Ouverture d’un BTS Maintenance en alternance.</a:t>
            </a:r>
          </a:p>
          <a:p>
            <a:pPr>
              <a:buNone/>
            </a:pPr>
            <a:r>
              <a:rPr lang="fr-FR" sz="3900" b="1" dirty="0" smtClean="0">
                <a:latin typeface="Arial" pitchFamily="34" charset="0"/>
                <a:cs typeface="Arial" pitchFamily="34" charset="0"/>
              </a:rPr>
              <a:t> - Ouverture d’une Prépa ATS (post BTS) en lien avec les lycées Laplace et Dumont d’Urville.</a:t>
            </a:r>
          </a:p>
          <a:p>
            <a:pPr>
              <a:buNone/>
            </a:pPr>
            <a:r>
              <a:rPr lang="fr-FR" sz="3900" b="1" dirty="0">
                <a:latin typeface="Arial" pitchFamily="34" charset="0"/>
                <a:cs typeface="Arial" pitchFamily="34" charset="0"/>
              </a:rPr>
              <a:t> </a:t>
            </a:r>
            <a:r>
              <a:rPr lang="fr-FR" sz="3900" b="1" dirty="0" smtClean="0">
                <a:latin typeface="Arial" pitchFamily="34" charset="0"/>
                <a:cs typeface="Arial" pitchFamily="34" charset="0"/>
              </a:rPr>
              <a:t>- Nombreuses ouvertures à l’international dans le cadre d’ERASMUS avec le Japon, la chine, le Japon, l’Inde, la Suède, la Finlande, l’Espagne...</a:t>
            </a:r>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1287016"/>
          </a:xfrm>
        </p:spPr>
        <p:txBody>
          <a:bodyPr>
            <a:normAutofit fontScale="90000"/>
          </a:bodyPr>
          <a:lstStyle/>
          <a:p>
            <a:r>
              <a:rPr lang="fr-FR" b="1" u="sng" dirty="0" smtClean="0">
                <a:solidFill>
                  <a:srgbClr val="0070C0"/>
                </a:solidFill>
              </a:rPr>
              <a:t>Quelques points forts du 1</a:t>
            </a:r>
            <a:r>
              <a:rPr lang="fr-FR" b="1" u="sng" baseline="30000" dirty="0" smtClean="0">
                <a:solidFill>
                  <a:srgbClr val="0070C0"/>
                </a:solidFill>
              </a:rPr>
              <a:t>er</a:t>
            </a:r>
            <a:r>
              <a:rPr lang="fr-FR" b="1" u="sng" dirty="0" smtClean="0">
                <a:solidFill>
                  <a:srgbClr val="0070C0"/>
                </a:solidFill>
              </a:rPr>
              <a:t> trimestre</a:t>
            </a:r>
            <a:endParaRPr lang="fr-FR" b="1" u="sng" dirty="0">
              <a:solidFill>
                <a:srgbClr val="0070C0"/>
              </a:solidFill>
            </a:endParaRPr>
          </a:p>
        </p:txBody>
      </p:sp>
      <p:sp>
        <p:nvSpPr>
          <p:cNvPr id="3" name="Espace réservé du contenu 2"/>
          <p:cNvSpPr>
            <a:spLocks noGrp="1"/>
          </p:cNvSpPr>
          <p:nvPr>
            <p:ph idx="1"/>
          </p:nvPr>
        </p:nvSpPr>
        <p:spPr>
          <a:xfrm>
            <a:off x="457200" y="1340768"/>
            <a:ext cx="8229600" cy="5112568"/>
          </a:xfrm>
        </p:spPr>
        <p:txBody>
          <a:bodyPr>
            <a:normAutofit fontScale="92500" lnSpcReduction="10000"/>
          </a:bodyPr>
          <a:lstStyle/>
          <a:p>
            <a:r>
              <a:rPr lang="fr-FR" b="1" dirty="0" smtClean="0"/>
              <a:t>Marche avec les jeunes (50) le 19 septembre 2019 de Juaye-</a:t>
            </a:r>
            <a:r>
              <a:rPr lang="fr-FR" b="1" dirty="0" err="1" smtClean="0"/>
              <a:t>Mondaye</a:t>
            </a:r>
            <a:r>
              <a:rPr lang="fr-FR" b="1" dirty="0" smtClean="0"/>
              <a:t> à Bayeux avec  une émouvante cérémonie autour de la pierre tombale de Mgr PICAN dans la cathédrale.</a:t>
            </a:r>
          </a:p>
          <a:p>
            <a:r>
              <a:rPr lang="fr-FR" b="1" dirty="0" smtClean="0"/>
              <a:t>Marche des lumières le mercredi 5 décembre de St Aubin sur Mer à Douvres la Délivrande avec une brève cérémonie dans la basilique et ensuite un repas partagé dans une très bonne ambiance (40 jeunes).</a:t>
            </a:r>
          </a:p>
          <a:p>
            <a:r>
              <a:rPr lang="fr-FR" b="1" dirty="0" smtClean="0"/>
              <a:t>Samedi 15 décembre avait lieu la traditionnelle cérémonie de la remise des diplômes BTS.</a:t>
            </a:r>
            <a:endParaRPr lang="fr-F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u="sng" dirty="0" smtClean="0">
                <a:solidFill>
                  <a:srgbClr val="0070C0"/>
                </a:solidFill>
              </a:rPr>
              <a:t>Quelques points forts du 2</a:t>
            </a:r>
            <a:r>
              <a:rPr lang="fr-FR" sz="3600" b="1" u="sng" baseline="30000" dirty="0" smtClean="0">
                <a:solidFill>
                  <a:srgbClr val="0070C0"/>
                </a:solidFill>
              </a:rPr>
              <a:t>ème</a:t>
            </a:r>
            <a:r>
              <a:rPr lang="fr-FR" sz="3600" b="1" u="sng" dirty="0" smtClean="0">
                <a:solidFill>
                  <a:srgbClr val="0070C0"/>
                </a:solidFill>
              </a:rPr>
              <a:t> trimestre</a:t>
            </a:r>
            <a:endParaRPr lang="fr-FR" sz="3600" b="1" u="sng" dirty="0">
              <a:solidFill>
                <a:srgbClr val="0070C0"/>
              </a:solidFill>
            </a:endParaRPr>
          </a:p>
        </p:txBody>
      </p:sp>
      <p:sp>
        <p:nvSpPr>
          <p:cNvPr id="3" name="Espace réservé du contenu 2"/>
          <p:cNvSpPr>
            <a:spLocks noGrp="1"/>
          </p:cNvSpPr>
          <p:nvPr>
            <p:ph idx="1"/>
          </p:nvPr>
        </p:nvSpPr>
        <p:spPr/>
        <p:txBody>
          <a:bodyPr>
            <a:normAutofit fontScale="92500"/>
          </a:bodyPr>
          <a:lstStyle/>
          <a:p>
            <a:r>
              <a:rPr lang="fr-FR" b="1" dirty="0" smtClean="0">
                <a:solidFill>
                  <a:schemeClr val="accent3">
                    <a:lumMod val="75000"/>
                  </a:schemeClr>
                </a:solidFill>
              </a:rPr>
              <a:t>La Fête de la St Jean Bosco du 7 février a eu cette année un éclat particulier. Elle s’est déroulée en 3 temps :</a:t>
            </a:r>
          </a:p>
          <a:p>
            <a:pPr>
              <a:buNone/>
            </a:pPr>
            <a:r>
              <a:rPr lang="fr-FR" b="1" dirty="0" smtClean="0"/>
              <a:t>1- La bénédiction au foyer d’un vitrail représentant le logo de l’Institut suivie de l’Eucharistie présidée par le Père Federspiel, Provincial entouré du Père </a:t>
            </a:r>
            <a:r>
              <a:rPr lang="fr-FR" b="1" dirty="0" err="1" smtClean="0"/>
              <a:t>Peticlerc</a:t>
            </a:r>
            <a:r>
              <a:rPr lang="fr-FR" b="1" dirty="0" smtClean="0"/>
              <a:t>, du Père </a:t>
            </a:r>
            <a:r>
              <a:rPr lang="fr-FR" b="1" dirty="0" err="1" smtClean="0"/>
              <a:t>Beylot</a:t>
            </a:r>
            <a:r>
              <a:rPr lang="fr-FR" b="1" dirty="0" smtClean="0"/>
              <a:t>, du Père </a:t>
            </a:r>
            <a:r>
              <a:rPr lang="fr-FR" b="1" dirty="0" smtClean="0"/>
              <a:t>Gernez, des </a:t>
            </a:r>
            <a:r>
              <a:rPr lang="fr-FR" b="1" dirty="0" smtClean="0"/>
              <a:t>Pères de la maison St </a:t>
            </a:r>
            <a:r>
              <a:rPr lang="fr-FR" b="1" dirty="0" smtClean="0"/>
              <a:t>François et de François </a:t>
            </a:r>
            <a:r>
              <a:rPr lang="fr-FR" b="1" dirty="0" err="1" smtClean="0"/>
              <a:t>Callu</a:t>
            </a:r>
            <a:r>
              <a:rPr lang="fr-FR" b="1" smtClean="0"/>
              <a:t>, diacre.</a:t>
            </a:r>
            <a:endParaRPr lang="fr-FR"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u="sng" dirty="0" smtClean="0">
                <a:solidFill>
                  <a:srgbClr val="0070C0"/>
                </a:solidFill>
                <a:latin typeface="Arial" pitchFamily="34" charset="0"/>
                <a:cs typeface="Arial" pitchFamily="34" charset="0"/>
              </a:rPr>
              <a:t>Quelques points forts du 2</a:t>
            </a:r>
            <a:r>
              <a:rPr lang="fr-FR" sz="3200" b="1" u="sng" baseline="30000" dirty="0" smtClean="0">
                <a:solidFill>
                  <a:srgbClr val="0070C0"/>
                </a:solidFill>
                <a:latin typeface="Arial" pitchFamily="34" charset="0"/>
                <a:cs typeface="Arial" pitchFamily="34" charset="0"/>
              </a:rPr>
              <a:t>e</a:t>
            </a:r>
            <a:r>
              <a:rPr lang="fr-FR" sz="3200" b="1" u="sng" dirty="0" smtClean="0">
                <a:solidFill>
                  <a:srgbClr val="0070C0"/>
                </a:solidFill>
                <a:latin typeface="Arial" pitchFamily="34" charset="0"/>
                <a:cs typeface="Arial" pitchFamily="34" charset="0"/>
              </a:rPr>
              <a:t> trimestre</a:t>
            </a:r>
            <a:endParaRPr lang="fr-FR" sz="3200" b="1" u="sng" dirty="0">
              <a:solidFill>
                <a:srgbClr val="0070C0"/>
              </a:solidFill>
              <a:latin typeface="Arial" pitchFamily="34" charset="0"/>
              <a:cs typeface="Arial" pitchFamily="34" charset="0"/>
            </a:endParaRPr>
          </a:p>
        </p:txBody>
      </p:sp>
      <p:sp>
        <p:nvSpPr>
          <p:cNvPr id="3" name="Espace réservé du contenu 2"/>
          <p:cNvSpPr>
            <a:spLocks noGrp="1"/>
          </p:cNvSpPr>
          <p:nvPr>
            <p:ph idx="1"/>
          </p:nvPr>
        </p:nvSpPr>
        <p:spPr/>
        <p:txBody>
          <a:bodyPr>
            <a:normAutofit fontScale="92500" lnSpcReduction="10000"/>
          </a:bodyPr>
          <a:lstStyle/>
          <a:p>
            <a:pPr>
              <a:buNone/>
            </a:pPr>
            <a:r>
              <a:rPr lang="fr-FR" b="1" dirty="0" smtClean="0"/>
              <a:t>2 – Découverte et inauguration dans la cour d’une statue en bronze de Don Bosco assis sur un petit muret avec un beau spectacle pyrotechnique sur le thème d’un dialogue entre Don Bosco et des jeunes. Bravo aux organisateurs et aux jeunes qui se sont investis !</a:t>
            </a:r>
          </a:p>
          <a:p>
            <a:pPr>
              <a:buNone/>
            </a:pPr>
            <a:endParaRPr lang="fr-FR" b="1" dirty="0" smtClean="0"/>
          </a:p>
          <a:p>
            <a:pPr>
              <a:buNone/>
            </a:pPr>
            <a:r>
              <a:rPr lang="fr-FR" b="1" dirty="0" smtClean="0"/>
              <a:t>3 – Pour terminer, place à la musique et à la danse dans le réfectoire autour de magnifiques buffets préparés par la société de restauration.</a:t>
            </a:r>
            <a:endParaRPr lang="fr-F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712</Words>
  <Application>Microsoft Office PowerPoint</Application>
  <PresentationFormat>Affichage à l'écran (4:3)</PresentationFormat>
  <Paragraphs>54</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JEUDI 30 MAI 2019</vt:lpstr>
      <vt:lpstr>Diapositive 2</vt:lpstr>
      <vt:lpstr>RAPPORT MORAL</vt:lpstr>
      <vt:lpstr>Diapositive 4</vt:lpstr>
      <vt:lpstr>Quelques points forts du 1er trimestre</vt:lpstr>
      <vt:lpstr>Quelques points forts du 1er trimestre</vt:lpstr>
      <vt:lpstr>Quelques points forts du 1er trimestre</vt:lpstr>
      <vt:lpstr>Quelques points forts du 2ème trimestre</vt:lpstr>
      <vt:lpstr>Quelques points forts du 2e trimestre</vt:lpstr>
      <vt:lpstr>Quelques points forts du 2ème trimestre</vt:lpstr>
      <vt:lpstr>Quelques points forts du 2e trimestre</vt:lpstr>
      <vt:lpstr>Quelques points forts du 2ème trimestre</vt:lpstr>
      <vt:lpstr>Autres événements marquants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JEUDI 30 MAI 2019</dc:title>
  <dc:creator>Utilisateur</dc:creator>
  <cp:lastModifiedBy>Utilisateur</cp:lastModifiedBy>
  <cp:revision>27</cp:revision>
  <dcterms:created xsi:type="dcterms:W3CDTF">2019-05-27T10:46:26Z</dcterms:created>
  <dcterms:modified xsi:type="dcterms:W3CDTF">2019-05-30T07:39:54Z</dcterms:modified>
</cp:coreProperties>
</file>